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358" r:id="rId2"/>
    <p:sldId id="2366" r:id="rId3"/>
    <p:sldId id="260" r:id="rId4"/>
    <p:sldId id="257" r:id="rId5"/>
    <p:sldId id="259" r:id="rId6"/>
    <p:sldId id="2365" r:id="rId7"/>
    <p:sldId id="258" r:id="rId8"/>
    <p:sldId id="2360" r:id="rId9"/>
    <p:sldId id="2367" r:id="rId10"/>
    <p:sldId id="2368" r:id="rId11"/>
    <p:sldId id="2369" r:id="rId12"/>
    <p:sldId id="2370" r:id="rId13"/>
    <p:sldId id="23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bill\Downloads\Butte%20Local%20Wells%202014-2024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bill\Downloads\Butte%20Local%20Wells%202014-2024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'Butte Local Wells 2014-2024'!$AG$2:$AG$661</cx:f>
        <cx:lvl ptCount="89" formatCode="General">
          <cx:pt idx="0">498</cx:pt>
          <cx:pt idx="1">444</cx:pt>
          <cx:pt idx="2">341</cx:pt>
          <cx:pt idx="4">34</cx:pt>
          <cx:pt idx="5">650</cx:pt>
          <cx:pt idx="6">426</cx:pt>
          <cx:pt idx="7">30</cx:pt>
          <cx:pt idx="8">403</cx:pt>
          <cx:pt idx="9">400</cx:pt>
          <cx:pt idx="10">30</cx:pt>
          <cx:pt idx="11">408</cx:pt>
          <cx:pt idx="12">655</cx:pt>
          <cx:pt idx="13">400</cx:pt>
          <cx:pt idx="15">35</cx:pt>
          <cx:pt idx="16">35</cx:pt>
          <cx:pt idx="17">155</cx:pt>
          <cx:pt idx="18">235</cx:pt>
          <cx:pt idx="19">29</cx:pt>
          <cx:pt idx="20">290</cx:pt>
          <cx:pt idx="21">599</cx:pt>
          <cx:pt idx="25">34</cx:pt>
          <cx:pt idx="26">1007</cx:pt>
          <cx:pt idx="28">202</cx:pt>
          <cx:pt idx="29">220</cx:pt>
          <cx:pt idx="30">295</cx:pt>
          <cx:pt idx="31">33</cx:pt>
          <cx:pt idx="32">660</cx:pt>
          <cx:pt idx="33">960</cx:pt>
          <cx:pt idx="34">1818</cx:pt>
          <cx:pt idx="35">35</cx:pt>
          <cx:pt idx="36">305</cx:pt>
          <cx:pt idx="37">199</cx:pt>
          <cx:pt idx="38">703</cx:pt>
          <cx:pt idx="39">510</cx:pt>
          <cx:pt idx="40">30</cx:pt>
          <cx:pt idx="41">225</cx:pt>
          <cx:pt idx="42">665</cx:pt>
          <cx:pt idx="43">280</cx:pt>
          <cx:pt idx="44">34</cx:pt>
          <cx:pt idx="47">77</cx:pt>
          <cx:pt idx="48">35</cx:pt>
          <cx:pt idx="49">262</cx:pt>
          <cx:pt idx="50">102</cx:pt>
          <cx:pt idx="51">35</cx:pt>
          <cx:pt idx="52">327</cx:pt>
          <cx:pt idx="53">370</cx:pt>
          <cx:pt idx="55">131</cx:pt>
          <cx:pt idx="56">390</cx:pt>
          <cx:pt idx="57">155</cx:pt>
          <cx:pt idx="59">98</cx:pt>
          <cx:pt idx="61">29</cx:pt>
          <cx:pt idx="62">270</cx:pt>
          <cx:pt idx="64">29</cx:pt>
          <cx:pt idx="67">35</cx:pt>
          <cx:pt idx="69">975</cx:pt>
          <cx:pt idx="70">162</cx:pt>
          <cx:pt idx="71">597</cx:pt>
          <cx:pt idx="72">35</cx:pt>
          <cx:pt idx="73">190</cx:pt>
          <cx:pt idx="74">403</cx:pt>
          <cx:pt idx="76">130</cx:pt>
          <cx:pt idx="77">400</cx:pt>
          <cx:pt idx="78">460</cx:pt>
          <cx:pt idx="79">104</cx:pt>
          <cx:pt idx="80">157</cx:pt>
          <cx:pt idx="81">511</cx:pt>
          <cx:pt idx="83">985</cx:pt>
          <cx:pt idx="84">30</cx:pt>
          <cx:pt idx="85">113</cx:pt>
          <cx:pt idx="86">474</cx:pt>
          <cx:pt idx="87">35</cx:pt>
          <cx:pt idx="88">29</cx:pt>
        </cx:lvl>
      </cx:numDim>
    </cx:data>
  </cx:chartData>
  <cx:chart>
    <cx:title pos="t" align="ctr" overlay="0">
      <cx:tx>
        <cx:txData>
          <cx:v>Total Completed Depth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Total Completed Depth</a:t>
          </a:r>
        </a:p>
      </cx:txPr>
    </cx:title>
    <cx:plotArea>
      <cx:plotAreaRegion>
        <cx:series layoutId="clusteredColumn" uniqueId="{7B8BC5AB-6F75-4ACB-98EF-E69232D1D1CA}">
          <cx:tx>
            <cx:txData>
              <cx:f>'Butte Local Wells 2014-2024'!$AG$1</cx:f>
              <cx:v>TOTALCOMPL</cx:v>
            </cx:txData>
          </cx:tx>
          <cx:dataId val="0"/>
          <cx:layoutPr>
            <cx:binning intervalClosed="r">
              <cx:binSize val="100"/>
            </cx:binning>
          </cx:layoutPr>
        </cx:series>
      </cx:plotAreaRegion>
      <cx:axis id="0">
        <cx:catScaling gapWidth="0"/>
        <cx:title>
          <cx:tx>
            <cx:txData>
              <cx:v>Total Completed Depth in Feet Below Ground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Total Completed Depth in Feet Below Ground</a:t>
              </a:r>
            </a:p>
          </cx:txPr>
        </cx:title>
        <cx:tickLabels/>
      </cx:axis>
      <cx:axis id="1">
        <cx:valScaling/>
        <cx:title>
          <cx:tx>
            <cx:txData>
              <cx:v>Count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Count</a:t>
              </a:r>
            </a:p>
          </cx:txPr>
        </cx:title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'Butte Local Wells 2014-2024'!$AQ$2:$AQ$661</cx:f>
        <cx:lvl ptCount="40" formatCode="General">
          <cx:pt idx="0">15</cx:pt>
          <cx:pt idx="1">18</cx:pt>
          <cx:pt idx="2">24</cx:pt>
          <cx:pt idx="3">50</cx:pt>
          <cx:pt idx="4">60</cx:pt>
          <cx:pt idx="5">80</cx:pt>
          <cx:pt idx="6">100</cx:pt>
          <cx:pt idx="7">200</cx:pt>
          <cx:pt idx="8">200</cx:pt>
          <cx:pt idx="9">200</cx:pt>
          <cx:pt idx="10">400</cx:pt>
          <cx:pt idx="11">1000</cx:pt>
          <cx:pt idx="12">1000</cx:pt>
          <cx:pt idx="13">1000</cx:pt>
          <cx:pt idx="14">1000</cx:pt>
          <cx:pt idx="15">1200</cx:pt>
          <cx:pt idx="16">1250</cx:pt>
          <cx:pt idx="17">1300</cx:pt>
          <cx:pt idx="18">1475</cx:pt>
          <cx:pt idx="19">1500</cx:pt>
          <cx:pt idx="20">1500</cx:pt>
          <cx:pt idx="21">1500</cx:pt>
          <cx:pt idx="22">1950</cx:pt>
          <cx:pt idx="23">2000</cx:pt>
          <cx:pt idx="24">2000</cx:pt>
          <cx:pt idx="25">2000</cx:pt>
          <cx:pt idx="26">2400</cx:pt>
          <cx:pt idx="27">2400</cx:pt>
          <cx:pt idx="28">2500</cx:pt>
          <cx:pt idx="29">2500</cx:pt>
          <cx:pt idx="30">2500</cx:pt>
          <cx:pt idx="31">2500</cx:pt>
          <cx:pt idx="32">2700</cx:pt>
          <cx:pt idx="33">3000</cx:pt>
          <cx:pt idx="34">3000</cx:pt>
        </cx:lvl>
      </cx:numDim>
    </cx:data>
  </cx:chartData>
  <cx:chart>
    <cx:title pos="t" align="ctr" overlay="0">
      <cx:tx>
        <cx:txData>
          <cx:v>Well Yield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Well Yield</a:t>
          </a:r>
        </a:p>
      </cx:txPr>
    </cx:title>
    <cx:plotArea>
      <cx:plotAreaRegion>
        <cx:series layoutId="clusteredColumn" uniqueId="{9FDAAF45-019E-41D8-A52B-22CDD8A50D06}">
          <cx:tx>
            <cx:txData>
              <cx:f>'Butte Local Wells 2014-2024'!$AQ$1</cx:f>
              <cx:v>WELLYIELD</cx:v>
            </cx:txData>
          </cx:tx>
          <cx:dataId val="0"/>
          <cx:layoutPr>
            <cx:binning intervalClosed="r">
              <cx:binSize val="200"/>
            </cx:binning>
          </cx:layoutPr>
        </cx:series>
      </cx:plotAreaRegion>
      <cx:axis id="0">
        <cx:catScaling gapWidth="0"/>
        <cx:title>
          <cx:tx>
            <cx:txData>
              <cx:v>Pumping Rate in Gallons Per Minute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Pumping Rate in Gallons Per Minute</a:t>
              </a:r>
            </a:p>
          </cx:txPr>
        </cx:title>
        <cx:tickLabels/>
      </cx:axis>
      <cx:axis id="1">
        <cx:valScaling/>
        <cx:title>
          <cx:tx>
            <cx:txData>
              <cx:v>Count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Count</a:t>
              </a:r>
            </a:p>
          </cx:txPr>
        </cx:title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93E47-0D7B-CCA0-4544-EBDCDE49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5BF6534-480B-8FA0-686F-86AA612A8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2AD5DEB-7318-0EA9-59BD-4EAB5A712A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AA71471-BBC5-94BA-2983-BD08F6BFCC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4F4BB46-C70B-8941-D52B-CAB4F9125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568" y="2454115"/>
            <a:ext cx="10515600" cy="848014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 b="1">
                <a:solidFill>
                  <a:schemeClr val="tx2"/>
                </a:solidFill>
                <a:latin typeface="+mn-lt"/>
              </a:defRPr>
            </a:lvl1pPr>
            <a:lvl2pPr marL="596900" indent="0">
              <a:buNone/>
              <a:defRPr>
                <a:latin typeface="+mn-lt"/>
              </a:defRPr>
            </a:lvl2pPr>
            <a:lvl3pPr marL="1054100" indent="0">
              <a:buNone/>
              <a:defRPr>
                <a:latin typeface="+mn-lt"/>
              </a:defRPr>
            </a:lvl3pPr>
            <a:lvl4pPr marL="1511300" indent="0">
              <a:buNone/>
              <a:defRPr>
                <a:latin typeface="+mn-lt"/>
              </a:defRPr>
            </a:lvl4pPr>
            <a:lvl5pPr marL="19685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8716F6E-25B1-B61D-52DF-F7C4BC5747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68" y="2016807"/>
            <a:ext cx="10515600" cy="367741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2800" b="0">
                <a:solidFill>
                  <a:schemeClr val="accent3"/>
                </a:solidFill>
                <a:latin typeface="+mn-lt"/>
              </a:defRPr>
            </a:lvl1pPr>
            <a:lvl2pPr marL="596900" indent="0">
              <a:buNone/>
              <a:defRPr>
                <a:latin typeface="+mn-lt"/>
              </a:defRPr>
            </a:lvl2pPr>
            <a:lvl3pPr marL="1054100" indent="0">
              <a:buNone/>
              <a:defRPr>
                <a:latin typeface="+mn-lt"/>
              </a:defRPr>
            </a:lvl3pPr>
            <a:lvl4pPr marL="1511300" indent="0">
              <a:buNone/>
              <a:defRPr>
                <a:latin typeface="+mn-lt"/>
              </a:defRPr>
            </a:lvl4pPr>
            <a:lvl5pPr marL="19685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801A5EF-FDA2-5640-81A6-65352106F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47" y="5870960"/>
            <a:ext cx="853459" cy="76465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63AA50-5233-A50A-B317-4D716A8D881C}"/>
              </a:ext>
            </a:extLst>
          </p:cNvPr>
          <p:cNvCxnSpPr>
            <a:cxnSpLocks/>
          </p:cNvCxnSpPr>
          <p:nvPr userDrawn="1"/>
        </p:nvCxnSpPr>
        <p:spPr>
          <a:xfrm>
            <a:off x="847725" y="3429000"/>
            <a:ext cx="1134427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44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8806-3CF0-88F1-599E-F6E6365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914403"/>
            <a:ext cx="10961533" cy="77628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9094-24CD-F8A9-2418-784F3470B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764" y="184409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DA071-2BAA-4206-45F4-E366F9DF5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B3DDA-E257-D4A9-E800-2E1419EB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B6C4-5034-7095-DE7A-80A7F268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72E396F-E955-52ED-3C7E-C2F029D597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6DEBF48-B2D1-9D51-57A5-49ECE82B33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752A123-C65F-B038-E5D9-4B0FEC5814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BFCA6-A342-CA6E-1F72-84E151B44E22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33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8806-3CF0-88F1-599E-F6E6365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873"/>
            <a:ext cx="10515600" cy="757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9094-24CD-F8A9-2418-784F3470B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DA071-2BAA-4206-45F4-E366F9DF5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B3DDA-E257-D4A9-E800-2E1419EB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B6C4-5034-7095-DE7A-80A7F268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02E2-87DB-B513-3FFF-0B22B1AA7A41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2589277"/>
            <a:ext cx="10642541" cy="776288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CC262A-C412-62F5-E409-7AC1CF6C54DE}"/>
              </a:ext>
            </a:extLst>
          </p:cNvPr>
          <p:cNvCxnSpPr>
            <a:cxnSpLocks/>
          </p:cNvCxnSpPr>
          <p:nvPr userDrawn="1"/>
        </p:nvCxnSpPr>
        <p:spPr>
          <a:xfrm>
            <a:off x="1060391" y="3461039"/>
            <a:ext cx="11331011" cy="3383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49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98650"/>
            <a:ext cx="10605953" cy="69201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5EAD7B-ADD2-68A1-B34B-7070469BB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7766" y="1798512"/>
            <a:ext cx="4906979" cy="3811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4F0E5E-13B9-D969-9365-75EE1FC3DADC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727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894063"/>
            <a:ext cx="10615478" cy="7762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2E8C71-96D8-78EC-85F0-FD32EABF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264"/>
            <a:ext cx="12192000" cy="51267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BD0B91-5ED2-A333-259A-A14B1046686C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519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8DCF-4555-F235-73DA-5063514A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22C7E-4180-1DD4-A6B9-CB02C18F5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DCAF7-4A94-4951-746D-23159F758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228316"/>
            <a:ext cx="3932237" cy="38115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379FC-664D-EEA6-2112-57F8CAB7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46CB3-DEFB-AC7A-90CD-D3897074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6A581FF-1395-6FCB-4840-55A8210DB7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776F900-2864-A303-8BFB-9B814B1DA9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3B41425-0DB5-320F-6BA7-1BB7A594C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D67BB3-9F4F-3350-CFC1-220F900FE471}"/>
              </a:ext>
            </a:extLst>
          </p:cNvPr>
          <p:cNvCxnSpPr>
            <a:cxnSpLocks/>
          </p:cNvCxnSpPr>
          <p:nvPr userDrawn="1"/>
        </p:nvCxnSpPr>
        <p:spPr>
          <a:xfrm>
            <a:off x="836612" y="2057400"/>
            <a:ext cx="393223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095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C9642-7770-4BD8-38E7-46FDBB09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6F1FE-51F9-A850-5433-E149C799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6360AF1-CF00-E505-E54E-E0AC7BCBC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E279D08-2CFB-F4D2-F1C1-5FE17FC081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EC03186C-CB16-AFD0-C9D5-D63372F1E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BEB4AAA-AAE6-5E0B-7D5E-AAA2ADD3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67" y="235629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20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88428"/>
            <a:ext cx="11086234" cy="6857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717822"/>
            <a:ext cx="10986934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7575" y="6350157"/>
            <a:ext cx="2743200" cy="365125"/>
          </a:xfrm>
        </p:spPr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1225" y="6356349"/>
            <a:ext cx="2743200" cy="365125"/>
          </a:xfrm>
        </p:spPr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F7D94C-A22E-88B2-E31D-8102325D5D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8F1AC4C-8281-52F1-8F9A-09618D82C8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AABDD5A-5505-AB43-CB95-F8AEC30973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A25F55-DA6E-C77E-8285-9840D03A483B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19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047" y="1593579"/>
            <a:ext cx="10057128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1059872" y="681035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BE9074-9767-5E74-52D2-14BE9D6A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272" y="700643"/>
            <a:ext cx="10057128" cy="6857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46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54" y="706407"/>
            <a:ext cx="10631702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81" y="1705531"/>
            <a:ext cx="10515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5764" y="6356350"/>
            <a:ext cx="2743200" cy="365125"/>
          </a:xfrm>
        </p:spPr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3036" y="6356350"/>
            <a:ext cx="2743200" cy="365125"/>
          </a:xfrm>
        </p:spPr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3A4B84-03D1-C622-C3CE-56D5BC396A38}"/>
              </a:ext>
            </a:extLst>
          </p:cNvPr>
          <p:cNvSpPr/>
          <p:nvPr userDrawn="1"/>
        </p:nvSpPr>
        <p:spPr>
          <a:xfrm>
            <a:off x="8033061" y="1725022"/>
            <a:ext cx="3500912" cy="37015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Unmatched Value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43 years of experience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Proven record of success supporting water quality compliance programs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Regulatory and technical expertise to resolve issues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Reputation of innovative, viable, and cost-effective solutions </a:t>
            </a:r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50E26B-C1B1-C774-CEBF-DCEBF15F2B80}"/>
              </a:ext>
            </a:extLst>
          </p:cNvPr>
          <p:cNvCxnSpPr>
            <a:cxnSpLocks/>
          </p:cNvCxnSpPr>
          <p:nvPr userDrawn="1"/>
        </p:nvCxnSpPr>
        <p:spPr>
          <a:xfrm>
            <a:off x="1527581" y="1609437"/>
            <a:ext cx="105144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7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18" y="681037"/>
            <a:ext cx="10515600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A1C9B33-12EC-7744-5F10-665D0AAAC3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3375120"/>
              </p:ext>
            </p:extLst>
          </p:nvPr>
        </p:nvGraphicFramePr>
        <p:xfrm>
          <a:off x="1670286" y="2406414"/>
          <a:ext cx="8128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55834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02150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866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95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14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8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05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86939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638442-FFF0-DA7C-B1C7-C21ECBB5A864}"/>
              </a:ext>
            </a:extLst>
          </p:cNvPr>
          <p:cNvCxnSpPr>
            <a:cxnSpLocks/>
          </p:cNvCxnSpPr>
          <p:nvPr userDrawn="1"/>
        </p:nvCxnSpPr>
        <p:spPr>
          <a:xfrm>
            <a:off x="1232018" y="1600200"/>
            <a:ext cx="103688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9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18675"/>
            <a:ext cx="10614143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93A2C3-0DB9-573A-CC1B-B46C1575BA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2975335"/>
              </p:ext>
            </p:extLst>
          </p:nvPr>
        </p:nvGraphicFramePr>
        <p:xfrm>
          <a:off x="2615725" y="1834171"/>
          <a:ext cx="6015954" cy="3659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5318">
                  <a:extLst>
                    <a:ext uri="{9D8B030D-6E8A-4147-A177-3AD203B41FA5}">
                      <a16:colId xmlns:a16="http://schemas.microsoft.com/office/drawing/2014/main" val="3848247962"/>
                    </a:ext>
                  </a:extLst>
                </a:gridCol>
                <a:gridCol w="2005318">
                  <a:extLst>
                    <a:ext uri="{9D8B030D-6E8A-4147-A177-3AD203B41FA5}">
                      <a16:colId xmlns:a16="http://schemas.microsoft.com/office/drawing/2014/main" val="992166514"/>
                    </a:ext>
                  </a:extLst>
                </a:gridCol>
                <a:gridCol w="2005318">
                  <a:extLst>
                    <a:ext uri="{9D8B030D-6E8A-4147-A177-3AD203B41FA5}">
                      <a16:colId xmlns:a16="http://schemas.microsoft.com/office/drawing/2014/main" val="2029442136"/>
                    </a:ext>
                  </a:extLst>
                </a:gridCol>
              </a:tblGrid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1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2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3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58547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26522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599425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27985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414276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61861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09220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5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66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18" y="681037"/>
            <a:ext cx="10515600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018" y="1540987"/>
            <a:ext cx="10515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F8C24B-11AC-8DDE-71C4-46EFE9EC8260}"/>
              </a:ext>
            </a:extLst>
          </p:cNvPr>
          <p:cNvSpPr/>
          <p:nvPr userDrawn="1"/>
        </p:nvSpPr>
        <p:spPr>
          <a:xfrm rot="5400000">
            <a:off x="-2901029" y="3345411"/>
            <a:ext cx="6858002" cy="167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60688-6C5A-D0C7-87EF-203CD3B30C1A}"/>
              </a:ext>
            </a:extLst>
          </p:cNvPr>
          <p:cNvSpPr/>
          <p:nvPr userDrawn="1"/>
        </p:nvSpPr>
        <p:spPr>
          <a:xfrm rot="5400000">
            <a:off x="-2733848" y="3345410"/>
            <a:ext cx="6858001" cy="167181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0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A72E-4926-3CCD-A45F-63EEE990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E6397-AC19-9289-1A94-8DE8C5D97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601C-85E0-2786-0055-4095D328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C9D7-475B-3575-6C91-07FD2D36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FE817F5-6388-598C-E72D-8E48E222AC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FEB2F3-F6C3-5192-0770-4A43A58CF9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DAB1F74-4682-D26C-19DB-6710E90F3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6533B2-A6BE-8AD3-9829-952BFD50729A}"/>
              </a:ext>
            </a:extLst>
          </p:cNvPr>
          <p:cNvCxnSpPr>
            <a:cxnSpLocks/>
          </p:cNvCxnSpPr>
          <p:nvPr userDrawn="1"/>
        </p:nvCxnSpPr>
        <p:spPr>
          <a:xfrm>
            <a:off x="960582" y="4565065"/>
            <a:ext cx="112314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22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A72E-4926-3CCD-A45F-63EEE990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875636"/>
            <a:ext cx="10638505" cy="757958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601C-85E0-2786-0055-4095D328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C9D7-475B-3575-6C91-07FD2D36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FE817F5-6388-598C-E72D-8E48E222AC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FEB2F3-F6C3-5192-0770-4A43A58CF9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DAB1F74-4682-D26C-19DB-6710E90F3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8AE5-C00F-50B4-4DA1-A213528AE55A}"/>
              </a:ext>
            </a:extLst>
          </p:cNvPr>
          <p:cNvSpPr txBox="1"/>
          <p:nvPr userDrawn="1"/>
        </p:nvSpPr>
        <p:spPr>
          <a:xfrm>
            <a:off x="4719894" y="2161214"/>
            <a:ext cx="199285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Insert Client Logo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E1571-97E0-8902-9337-329DEBAB2CF5}"/>
              </a:ext>
            </a:extLst>
          </p:cNvPr>
          <p:cNvGrpSpPr/>
          <p:nvPr userDrawn="1"/>
        </p:nvGrpSpPr>
        <p:grpSpPr>
          <a:xfrm>
            <a:off x="4781549" y="2704427"/>
            <a:ext cx="1869544" cy="679180"/>
            <a:chOff x="-1" y="-13558"/>
            <a:chExt cx="1499617" cy="5681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AFF2AC-2921-D638-A841-F441D75522D4}"/>
                </a:ext>
              </a:extLst>
            </p:cNvPr>
            <p:cNvSpPr/>
            <p:nvPr/>
          </p:nvSpPr>
          <p:spPr>
            <a:xfrm>
              <a:off x="-1" y="269570"/>
              <a:ext cx="1499616" cy="28505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62066D-4047-E287-303E-C9DE7353A305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PROJECT Manager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14BA46-5A38-EF50-88CB-50E37F7C3A61}"/>
              </a:ext>
            </a:extLst>
          </p:cNvPr>
          <p:cNvGrpSpPr/>
          <p:nvPr userDrawn="1"/>
        </p:nvGrpSpPr>
        <p:grpSpPr>
          <a:xfrm>
            <a:off x="2895602" y="3959154"/>
            <a:ext cx="1977273" cy="695130"/>
            <a:chOff x="0" y="-13558"/>
            <a:chExt cx="1499616" cy="5815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94334F-4A1A-1A72-DAD1-E4945481C7D5}"/>
                </a:ext>
              </a:extLst>
            </p:cNvPr>
            <p:cNvSpPr/>
            <p:nvPr/>
          </p:nvSpPr>
          <p:spPr>
            <a:xfrm>
              <a:off x="0" y="282913"/>
              <a:ext cx="1499616" cy="285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3F634E-A327-0C77-A35E-2C6C2447FB18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rgbClr val="5C93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PROJECT engineer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5E05B-E5E1-CB67-F3C6-1DF86D8F3BFC}"/>
              </a:ext>
            </a:extLst>
          </p:cNvPr>
          <p:cNvSpPr/>
          <p:nvPr userDrawn="1"/>
        </p:nvSpPr>
        <p:spPr>
          <a:xfrm>
            <a:off x="7059224" y="3959154"/>
            <a:ext cx="1977273" cy="685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76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cap="all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</a:t>
            </a:r>
          </a:p>
          <a:p>
            <a:pPr algn="ctr" defTabSz="685776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cap="all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AS NEEDED</a:t>
            </a:r>
            <a:endParaRPr lang="en-US" sz="1200" b="1" kern="0" cap="all" dirty="0">
              <a:solidFill>
                <a:sysClr val="window" lastClr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lbow Connector 69">
            <a:extLst>
              <a:ext uri="{FF2B5EF4-FFF2-40B4-BE49-F238E27FC236}">
                <a16:creationId xmlns:a16="http://schemas.microsoft.com/office/drawing/2014/main" id="{4C882943-8CB8-BB01-FC09-51B53C39318D}"/>
              </a:ext>
            </a:extLst>
          </p:cNvPr>
          <p:cNvCxnSpPr>
            <a:stCxn id="12" idx="2"/>
            <a:endCxn id="17" idx="0"/>
          </p:cNvCxnSpPr>
          <p:nvPr userDrawn="1"/>
        </p:nvCxnSpPr>
        <p:spPr>
          <a:xfrm rot="16200000" flipH="1">
            <a:off x="6594318" y="2505610"/>
            <a:ext cx="575547" cy="233154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77777"/>
            </a:solidFill>
            <a:prstDash val="solid"/>
            <a:miter lim="800000"/>
          </a:ln>
          <a:effectLst/>
        </p:spPr>
      </p:cxnSp>
      <p:cxnSp>
        <p:nvCxnSpPr>
          <p:cNvPr id="19" name="Elbow Connector 70">
            <a:extLst>
              <a:ext uri="{FF2B5EF4-FFF2-40B4-BE49-F238E27FC236}">
                <a16:creationId xmlns:a16="http://schemas.microsoft.com/office/drawing/2014/main" id="{AC1254C5-28B4-E741-43AB-CD6CEE252238}"/>
              </a:ext>
            </a:extLst>
          </p:cNvPr>
          <p:cNvCxnSpPr>
            <a:stCxn id="12" idx="2"/>
            <a:endCxn id="16" idx="0"/>
          </p:cNvCxnSpPr>
          <p:nvPr userDrawn="1"/>
        </p:nvCxnSpPr>
        <p:spPr>
          <a:xfrm rot="5400000">
            <a:off x="4512507" y="2755339"/>
            <a:ext cx="575547" cy="1832082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7777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AB9514-7708-45F8-359F-FB41F3DD225F}"/>
              </a:ext>
            </a:extLst>
          </p:cNvPr>
          <p:cNvCxnSpPr>
            <a:cxnSpLocks/>
            <a:stCxn id="13" idx="3"/>
            <a:endCxn id="28" idx="1"/>
          </p:cNvCxnSpPr>
          <p:nvPr userDrawn="1"/>
        </p:nvCxnSpPr>
        <p:spPr>
          <a:xfrm>
            <a:off x="6651092" y="2868981"/>
            <a:ext cx="598858" cy="9329"/>
          </a:xfrm>
          <a:prstGeom prst="line">
            <a:avLst/>
          </a:prstGeom>
          <a:ln w="12700">
            <a:solidFill>
              <a:srgbClr val="7777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31">
            <a:extLst>
              <a:ext uri="{FF2B5EF4-FFF2-40B4-BE49-F238E27FC236}">
                <a16:creationId xmlns:a16="http://schemas.microsoft.com/office/drawing/2014/main" id="{4ED02434-1973-CD1F-BBB9-8059E0B4B28F}"/>
              </a:ext>
            </a:extLst>
          </p:cNvPr>
          <p:cNvCxnSpPr>
            <a:stCxn id="5" idx="2"/>
            <a:endCxn id="13" idx="0"/>
          </p:cNvCxnSpPr>
          <p:nvPr userDrawn="1"/>
        </p:nvCxnSpPr>
        <p:spPr>
          <a:xfrm>
            <a:off x="5716321" y="2530546"/>
            <a:ext cx="0" cy="173881"/>
          </a:xfrm>
          <a:prstGeom prst="straightConnector1">
            <a:avLst/>
          </a:prstGeom>
          <a:ln w="1270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08">
            <a:extLst>
              <a:ext uri="{FF2B5EF4-FFF2-40B4-BE49-F238E27FC236}">
                <a16:creationId xmlns:a16="http://schemas.microsoft.com/office/drawing/2014/main" id="{AF82ACB8-B89D-EEA5-23C0-40BFBC837492}"/>
              </a:ext>
            </a:extLst>
          </p:cNvPr>
          <p:cNvSpPr txBox="1"/>
          <p:nvPr userDrawn="1"/>
        </p:nvSpPr>
        <p:spPr>
          <a:xfrm>
            <a:off x="7084815" y="4867377"/>
            <a:ext cx="1926089" cy="67435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76"/>
            <a:r>
              <a:rPr lang="en-US" sz="1200" b="1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LWA TEAM MEMBERS</a:t>
            </a:r>
          </a:p>
          <a:p>
            <a:pPr defTabSz="685776">
              <a:lnSpc>
                <a:spcPct val="107000"/>
              </a:lnSpc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LWA</a:t>
            </a:r>
          </a:p>
          <a:p>
            <a:pPr defTabSz="685776">
              <a:lnSpc>
                <a:spcPct val="107000"/>
              </a:lnSpc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Team Member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CF57C3-F6DE-160C-F150-91BD0D2D22B9}"/>
              </a:ext>
            </a:extLst>
          </p:cNvPr>
          <p:cNvGrpSpPr/>
          <p:nvPr userDrawn="1"/>
        </p:nvGrpSpPr>
        <p:grpSpPr>
          <a:xfrm>
            <a:off x="4977413" y="3965976"/>
            <a:ext cx="1977273" cy="695130"/>
            <a:chOff x="0" y="-13558"/>
            <a:chExt cx="1499616" cy="5815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24256A-DE5E-B46C-5CD2-5C164D9A7F17}"/>
                </a:ext>
              </a:extLst>
            </p:cNvPr>
            <p:cNvSpPr/>
            <p:nvPr/>
          </p:nvSpPr>
          <p:spPr>
            <a:xfrm>
              <a:off x="0" y="282913"/>
              <a:ext cx="1499616" cy="285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741486-04E7-4EAE-9DF6-259368748475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rgbClr val="5C93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cap="all" dirty="0" err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</a:t>
              </a:r>
              <a:endParaRPr lang="en-US" sz="15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7A35DC-4272-4867-B85D-BF91267EBD0A}"/>
              </a:ext>
            </a:extLst>
          </p:cNvPr>
          <p:cNvGrpSpPr/>
          <p:nvPr userDrawn="1"/>
        </p:nvGrpSpPr>
        <p:grpSpPr>
          <a:xfrm>
            <a:off x="7249950" y="2713756"/>
            <a:ext cx="1977273" cy="695128"/>
            <a:chOff x="0" y="-13558"/>
            <a:chExt cx="1858072" cy="5815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89DB8D-4FF1-4FB3-CC84-75544B3787FF}"/>
                </a:ext>
              </a:extLst>
            </p:cNvPr>
            <p:cNvSpPr/>
            <p:nvPr/>
          </p:nvSpPr>
          <p:spPr>
            <a:xfrm>
              <a:off x="0" y="282913"/>
              <a:ext cx="1858072" cy="28505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1AD62B-E405-1D21-D821-45AA18445577}"/>
                </a:ext>
              </a:extLst>
            </p:cNvPr>
            <p:cNvSpPr/>
            <p:nvPr/>
          </p:nvSpPr>
          <p:spPr>
            <a:xfrm>
              <a:off x="0" y="-13558"/>
              <a:ext cx="1858072" cy="27532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Senior advisor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934CBC-861A-91AA-CF82-8A614DB2BB27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8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926D8-C8C4-1DB9-D34E-586BB36EC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56047" y="63488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A0C2462-6C5D-41BD-9E16-D29371DD11A9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62830-2B79-DD83-EF28-238808929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753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6B20B0C-EDAD-486C-A57D-9B0E0758AE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 with a body of water and a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41A59ECB-D88A-1D10-3CFC-722F9E627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b="27094"/>
          <a:stretch/>
        </p:blipFill>
        <p:spPr>
          <a:xfrm>
            <a:off x="-1" y="317232"/>
            <a:ext cx="12192001" cy="657292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7ED9C-F7B2-AAE0-06B5-15BB934B1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199" y="2454115"/>
            <a:ext cx="11489267" cy="848014"/>
          </a:xfrm>
        </p:spPr>
        <p:txBody>
          <a:bodyPr/>
          <a:lstStyle/>
          <a:p>
            <a:r>
              <a:rPr lang="en-US" dirty="0"/>
              <a:t>Well Permit Testing Update - May 2024</a:t>
            </a:r>
          </a:p>
        </p:txBody>
      </p:sp>
    </p:spTree>
    <p:extLst>
      <p:ext uri="{BB962C8B-B14F-4D97-AF65-F5344CB8AC3E}">
        <p14:creationId xmlns:p14="http://schemas.microsoft.com/office/powerpoint/2010/main" val="293569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A map of a mountain range&#10;&#10;Description automatically generated">
            <a:extLst>
              <a:ext uri="{FF2B5EF4-FFF2-40B4-BE49-F238E27FC236}">
                <a16:creationId xmlns:a16="http://schemas.microsoft.com/office/drawing/2014/main" id="{B03E138D-274A-5960-AA59-8EE79F698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t="3174" r="26158"/>
          <a:stretch/>
        </p:blipFill>
        <p:spPr>
          <a:xfrm>
            <a:off x="7747085" y="693718"/>
            <a:ext cx="2894261" cy="6099448"/>
          </a:xfrm>
          <a:prstGeom prst="rect">
            <a:avLst/>
          </a:prstGeom>
        </p:spPr>
      </p:pic>
      <p:pic>
        <p:nvPicPr>
          <p:cNvPr id="11" name="Picture 10" descr="A map of a mountain range&#10;&#10;Description automatically generated">
            <a:extLst>
              <a:ext uri="{FF2B5EF4-FFF2-40B4-BE49-F238E27FC236}">
                <a16:creationId xmlns:a16="http://schemas.microsoft.com/office/drawing/2014/main" id="{DB0C7F06-067D-DDC9-B024-0399C27D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t="3174" r="26377"/>
          <a:stretch/>
        </p:blipFill>
        <p:spPr>
          <a:xfrm>
            <a:off x="4845575" y="689760"/>
            <a:ext cx="2882756" cy="6103406"/>
          </a:xfrm>
          <a:prstGeom prst="rect">
            <a:avLst/>
          </a:prstGeom>
        </p:spPr>
      </p:pic>
      <p:pic>
        <p:nvPicPr>
          <p:cNvPr id="5" name="Picture 4" descr="A map of a mountain range&#10;&#10;Description automatically generated">
            <a:extLst>
              <a:ext uri="{FF2B5EF4-FFF2-40B4-BE49-F238E27FC236}">
                <a16:creationId xmlns:a16="http://schemas.microsoft.com/office/drawing/2014/main" id="{9308BFD9-DA0E-D467-28B8-021EC5233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3372" r="26095"/>
          <a:stretch/>
        </p:blipFill>
        <p:spPr>
          <a:xfrm>
            <a:off x="1500249" y="697676"/>
            <a:ext cx="3326571" cy="6103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675E2-0B6C-1F98-4B59-24C22CE5FCD9}"/>
              </a:ext>
            </a:extLst>
          </p:cNvPr>
          <p:cNvSpPr txBox="1"/>
          <p:nvPr/>
        </p:nvSpPr>
        <p:spPr>
          <a:xfrm>
            <a:off x="7844645" y="5444847"/>
            <a:ext cx="26883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800 ft Pumping rate: 3000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6A959-5685-D8C6-BFFC-EEFDD43ED564}"/>
              </a:ext>
            </a:extLst>
          </p:cNvPr>
          <p:cNvSpPr txBox="1"/>
          <p:nvPr/>
        </p:nvSpPr>
        <p:spPr>
          <a:xfrm>
            <a:off x="8355936" y="742443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CAF9F-92D1-37B3-4B6C-B87DF4C927D5}"/>
              </a:ext>
            </a:extLst>
          </p:cNvPr>
          <p:cNvSpPr txBox="1"/>
          <p:nvPr/>
        </p:nvSpPr>
        <p:spPr>
          <a:xfrm>
            <a:off x="8079681" y="4353742"/>
            <a:ext cx="2228849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123.8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675E2-0B6C-1F98-4B59-24C22CE5FCD9}"/>
              </a:ext>
            </a:extLst>
          </p:cNvPr>
          <p:cNvSpPr txBox="1"/>
          <p:nvPr/>
        </p:nvSpPr>
        <p:spPr>
          <a:xfrm>
            <a:off x="4963705" y="5460177"/>
            <a:ext cx="26351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1200 ft Pumping rate: 1200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16CC9-5211-13F8-65DE-9A35B2EDE3E2}"/>
              </a:ext>
            </a:extLst>
          </p:cNvPr>
          <p:cNvSpPr txBox="1"/>
          <p:nvPr/>
        </p:nvSpPr>
        <p:spPr>
          <a:xfrm>
            <a:off x="5169106" y="4353742"/>
            <a:ext cx="2228849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54.3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 longer to decline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D6A0FA-3979-3883-3D7D-B34B229DBDEA}"/>
              </a:ext>
            </a:extLst>
          </p:cNvPr>
          <p:cNvSpPr txBox="1"/>
          <p:nvPr/>
        </p:nvSpPr>
        <p:spPr>
          <a:xfrm>
            <a:off x="5303520" y="742443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97F85-ACA4-05C9-2E98-BCE6D44377D4}"/>
              </a:ext>
            </a:extLst>
          </p:cNvPr>
          <p:cNvSpPr txBox="1"/>
          <p:nvPr/>
        </p:nvSpPr>
        <p:spPr>
          <a:xfrm>
            <a:off x="2481382" y="748464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F0B26-5E3C-5002-6BB1-5373787239DA}"/>
              </a:ext>
            </a:extLst>
          </p:cNvPr>
          <p:cNvSpPr txBox="1"/>
          <p:nvPr/>
        </p:nvSpPr>
        <p:spPr>
          <a:xfrm>
            <a:off x="2106181" y="5436106"/>
            <a:ext cx="25334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600 ft Pumping rate: 600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CB1912-8FBF-F100-63A6-67EB26B56D4E}"/>
              </a:ext>
            </a:extLst>
          </p:cNvPr>
          <p:cNvSpPr txBox="1"/>
          <p:nvPr/>
        </p:nvSpPr>
        <p:spPr>
          <a:xfrm>
            <a:off x="2034435" y="4169076"/>
            <a:ext cx="271328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declining to 2 ft within approximately 1 mile</a:t>
            </a:r>
          </a:p>
        </p:txBody>
      </p:sp>
    </p:spTree>
    <p:extLst>
      <p:ext uri="{BB962C8B-B14F-4D97-AF65-F5344CB8AC3E}">
        <p14:creationId xmlns:p14="http://schemas.microsoft.com/office/powerpoint/2010/main" val="241378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A7E641-5307-0FF3-3C7C-1DE6F367E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6993" y="223737"/>
            <a:ext cx="5221638" cy="6757416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8F55070-AC7B-3B60-EEF0-7C3517A30F47}"/>
              </a:ext>
            </a:extLst>
          </p:cNvPr>
          <p:cNvSpPr/>
          <p:nvPr/>
        </p:nvSpPr>
        <p:spPr>
          <a:xfrm rot="2179256">
            <a:off x="8050115" y="2457131"/>
            <a:ext cx="306401" cy="2209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DEA9-0710-CF90-8DAC-FC05C135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88428"/>
            <a:ext cx="11086234" cy="685799"/>
          </a:xfrm>
        </p:spPr>
        <p:txBody>
          <a:bodyPr/>
          <a:lstStyle/>
          <a:p>
            <a:r>
              <a:rPr lang="en-US" dirty="0"/>
              <a:t>ZONE 2: Central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4E34E-85ED-BD49-D556-36D2B42DD14E}"/>
              </a:ext>
            </a:extLst>
          </p:cNvPr>
          <p:cNvSpPr txBox="1">
            <a:spLocks/>
          </p:cNvSpPr>
          <p:nvPr/>
        </p:nvSpPr>
        <p:spPr>
          <a:xfrm>
            <a:off x="625764" y="1844097"/>
            <a:ext cx="476438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08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Pumping starts in April</a:t>
            </a:r>
          </a:p>
          <a:p>
            <a:r>
              <a:rPr lang="en-US" dirty="0"/>
              <a:t>Results are presented for August</a:t>
            </a:r>
          </a:p>
        </p:txBody>
      </p:sp>
    </p:spTree>
    <p:extLst>
      <p:ext uri="{BB962C8B-B14F-4D97-AF65-F5344CB8AC3E}">
        <p14:creationId xmlns:p14="http://schemas.microsoft.com/office/powerpoint/2010/main" val="292246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map of a volcano&#10;&#10;Description automatically generated">
            <a:extLst>
              <a:ext uri="{FF2B5EF4-FFF2-40B4-BE49-F238E27FC236}">
                <a16:creationId xmlns:a16="http://schemas.microsoft.com/office/drawing/2014/main" id="{DE4740B3-EEBF-7DA7-F279-6A515945A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t="3232" r="26579"/>
          <a:stretch/>
        </p:blipFill>
        <p:spPr>
          <a:xfrm>
            <a:off x="4907286" y="688326"/>
            <a:ext cx="2862344" cy="6062852"/>
          </a:xfrm>
          <a:prstGeom prst="rect">
            <a:avLst/>
          </a:prstGeom>
        </p:spPr>
      </p:pic>
      <p:pic>
        <p:nvPicPr>
          <p:cNvPr id="14" name="Content Placeholder 13" descr="A map of a mountain&#10;&#10;Description automatically generated">
            <a:extLst>
              <a:ext uri="{FF2B5EF4-FFF2-40B4-BE49-F238E27FC236}">
                <a16:creationId xmlns:a16="http://schemas.microsoft.com/office/drawing/2014/main" id="{6AE647DC-911D-7189-8CBA-0D05257C6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3404" r="26828"/>
          <a:stretch/>
        </p:blipFill>
        <p:spPr>
          <a:xfrm>
            <a:off x="7788042" y="692284"/>
            <a:ext cx="2856207" cy="6062853"/>
          </a:xfrm>
          <a:prstGeom prst="rect">
            <a:avLst/>
          </a:prstGeom>
        </p:spPr>
      </p:pic>
      <p:pic>
        <p:nvPicPr>
          <p:cNvPr id="3" name="Picture 2" descr="A map of a mountain range&#10;&#10;Description automatically generated">
            <a:extLst>
              <a:ext uri="{FF2B5EF4-FFF2-40B4-BE49-F238E27FC236}">
                <a16:creationId xmlns:a16="http://schemas.microsoft.com/office/drawing/2014/main" id="{4942E52F-B3AB-6097-1F96-EC5F8E06B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3232" r="26300"/>
          <a:stretch/>
        </p:blipFill>
        <p:spPr>
          <a:xfrm>
            <a:off x="1577323" y="692285"/>
            <a:ext cx="3317127" cy="6067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675E2-0B6C-1F98-4B59-24C22CE5FCD9}"/>
              </a:ext>
            </a:extLst>
          </p:cNvPr>
          <p:cNvSpPr txBox="1"/>
          <p:nvPr/>
        </p:nvSpPr>
        <p:spPr>
          <a:xfrm>
            <a:off x="7851648" y="5410806"/>
            <a:ext cx="27066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800 ft Pumping rate: 3000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6A959-5685-D8C6-BFFC-EEFDD43ED564}"/>
              </a:ext>
            </a:extLst>
          </p:cNvPr>
          <p:cNvSpPr txBox="1"/>
          <p:nvPr/>
        </p:nvSpPr>
        <p:spPr>
          <a:xfrm>
            <a:off x="8343899" y="751587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91F4F-AEEF-AA39-57E0-47DE6BD30AEE}"/>
              </a:ext>
            </a:extLst>
          </p:cNvPr>
          <p:cNvSpPr txBox="1"/>
          <p:nvPr/>
        </p:nvSpPr>
        <p:spPr>
          <a:xfrm>
            <a:off x="5445252" y="797307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C5F1F-E44F-DD34-934F-99A17950C85D}"/>
              </a:ext>
            </a:extLst>
          </p:cNvPr>
          <p:cNvSpPr txBox="1"/>
          <p:nvPr/>
        </p:nvSpPr>
        <p:spPr>
          <a:xfrm>
            <a:off x="4925568" y="5419950"/>
            <a:ext cx="27889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1200 Pumping rate: 1200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00392-EA31-13CA-9C9B-736C9F7BEC44}"/>
              </a:ext>
            </a:extLst>
          </p:cNvPr>
          <p:cNvSpPr txBox="1"/>
          <p:nvPr/>
        </p:nvSpPr>
        <p:spPr>
          <a:xfrm>
            <a:off x="2049783" y="5419950"/>
            <a:ext cx="27889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Depth: 600 ft Pumping rate: 600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1351D-3239-3B7C-B6A7-44BB0517FFA8}"/>
              </a:ext>
            </a:extLst>
          </p:cNvPr>
          <p:cNvSpPr txBox="1"/>
          <p:nvPr/>
        </p:nvSpPr>
        <p:spPr>
          <a:xfrm>
            <a:off x="2683766" y="797307"/>
            <a:ext cx="15849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D45C5-566B-9639-7A79-86822CB62AE0}"/>
              </a:ext>
            </a:extLst>
          </p:cNvPr>
          <p:cNvSpPr txBox="1"/>
          <p:nvPr/>
        </p:nvSpPr>
        <p:spPr>
          <a:xfrm>
            <a:off x="8081391" y="4616185"/>
            <a:ext cx="22288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ft.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59BF98-6602-5F1F-CE55-36B6CFF525BE}"/>
              </a:ext>
            </a:extLst>
          </p:cNvPr>
          <p:cNvSpPr txBox="1"/>
          <p:nvPr/>
        </p:nvSpPr>
        <p:spPr>
          <a:xfrm>
            <a:off x="5101593" y="4666344"/>
            <a:ext cx="22288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54.5 ft.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EAF32B-813D-2C78-6074-D3795320074B}"/>
              </a:ext>
            </a:extLst>
          </p:cNvPr>
          <p:cNvSpPr txBox="1"/>
          <p:nvPr/>
        </p:nvSpPr>
        <p:spPr>
          <a:xfrm>
            <a:off x="2293242" y="4663269"/>
            <a:ext cx="22288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at Well Cell: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ft.</a:t>
            </a:r>
          </a:p>
        </p:txBody>
      </p:sp>
    </p:spTree>
    <p:extLst>
      <p:ext uri="{BB962C8B-B14F-4D97-AF65-F5344CB8AC3E}">
        <p14:creationId xmlns:p14="http://schemas.microsoft.com/office/powerpoint/2010/main" val="232734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031B-E4E9-1832-FC33-757E6E91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A4891-874C-D204-4054-3B258CA06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717822"/>
            <a:ext cx="6145085" cy="4351338"/>
          </a:xfrm>
        </p:spPr>
        <p:txBody>
          <a:bodyPr/>
          <a:lstStyle/>
          <a:p>
            <a:r>
              <a:rPr lang="en-US" dirty="0"/>
              <a:t>Once all the scenarios are finalized: what is the accepted drawdown? Are there other wells nearby? </a:t>
            </a:r>
          </a:p>
          <a:p>
            <a:endParaRPr lang="en-US" dirty="0"/>
          </a:p>
          <a:p>
            <a:r>
              <a:rPr lang="en-US" dirty="0"/>
              <a:t>For each zone, develop summary table: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6A22AB-7567-E5C1-6ECC-B91DADED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657" y="273271"/>
            <a:ext cx="4034876" cy="43513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74B474E-25C1-C366-2272-4214581A0F37}"/>
              </a:ext>
            </a:extLst>
          </p:cNvPr>
          <p:cNvSpPr/>
          <p:nvPr/>
        </p:nvSpPr>
        <p:spPr>
          <a:xfrm>
            <a:off x="10224433" y="881356"/>
            <a:ext cx="717452" cy="717452"/>
          </a:xfrm>
          <a:prstGeom prst="ellipse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EEC862-CA7F-2CC8-B686-F394C0432A30}"/>
              </a:ext>
            </a:extLst>
          </p:cNvPr>
          <p:cNvSpPr/>
          <p:nvPr/>
        </p:nvSpPr>
        <p:spPr>
          <a:xfrm>
            <a:off x="9414369" y="881356"/>
            <a:ext cx="717452" cy="717452"/>
          </a:xfrm>
          <a:prstGeom prst="ellipse">
            <a:avLst/>
          </a:prstGeom>
          <a:solidFill>
            <a:srgbClr val="4472C4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259810-6EE3-57CD-15F5-BD01DC1FE23E}"/>
              </a:ext>
            </a:extLst>
          </p:cNvPr>
          <p:cNvSpPr/>
          <p:nvPr/>
        </p:nvSpPr>
        <p:spPr>
          <a:xfrm>
            <a:off x="10131821" y="2059199"/>
            <a:ext cx="717452" cy="717452"/>
          </a:xfrm>
          <a:prstGeom prst="ellipse">
            <a:avLst/>
          </a:prstGeom>
          <a:solidFill>
            <a:srgbClr val="FF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B9D830-5305-3BEB-1564-1B54B62C311D}"/>
              </a:ext>
            </a:extLst>
          </p:cNvPr>
          <p:cNvSpPr/>
          <p:nvPr/>
        </p:nvSpPr>
        <p:spPr>
          <a:xfrm>
            <a:off x="8608027" y="2976194"/>
            <a:ext cx="717452" cy="717452"/>
          </a:xfrm>
          <a:prstGeom prst="ellipse">
            <a:avLst/>
          </a:prstGeom>
          <a:solidFill>
            <a:srgbClr val="7030A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31EECB-8281-A5CF-06E8-1770446AE979}"/>
              </a:ext>
            </a:extLst>
          </p:cNvPr>
          <p:cNvSpPr/>
          <p:nvPr/>
        </p:nvSpPr>
        <p:spPr>
          <a:xfrm>
            <a:off x="9262175" y="3341904"/>
            <a:ext cx="717452" cy="717452"/>
          </a:xfrm>
          <a:prstGeom prst="ellipse">
            <a:avLst/>
          </a:prstGeom>
          <a:solidFill>
            <a:srgbClr val="00B050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3A6FDA-B0D3-7281-FF56-4399A9BBB942}"/>
              </a:ext>
            </a:extLst>
          </p:cNvPr>
          <p:cNvSpPr/>
          <p:nvPr/>
        </p:nvSpPr>
        <p:spPr>
          <a:xfrm>
            <a:off x="9916323" y="2959576"/>
            <a:ext cx="717452" cy="717452"/>
          </a:xfrm>
          <a:prstGeom prst="ellipse">
            <a:avLst/>
          </a:prstGeom>
          <a:solidFill>
            <a:schemeClr val="tx2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61B9A08-F423-9F04-2DCD-D72E7525A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48914"/>
              </p:ext>
            </p:extLst>
          </p:nvPr>
        </p:nvGraphicFramePr>
        <p:xfrm>
          <a:off x="2073349" y="4631681"/>
          <a:ext cx="9717183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849">
                  <a:extLst>
                    <a:ext uri="{9D8B030D-6E8A-4147-A177-3AD203B41FA5}">
                      <a16:colId xmlns:a16="http://schemas.microsoft.com/office/drawing/2014/main" val="2987148919"/>
                    </a:ext>
                  </a:extLst>
                </a:gridCol>
                <a:gridCol w="791342">
                  <a:extLst>
                    <a:ext uri="{9D8B030D-6E8A-4147-A177-3AD203B41FA5}">
                      <a16:colId xmlns:a16="http://schemas.microsoft.com/office/drawing/2014/main" val="2768398135"/>
                    </a:ext>
                  </a:extLst>
                </a:gridCol>
                <a:gridCol w="1010093">
                  <a:extLst>
                    <a:ext uri="{9D8B030D-6E8A-4147-A177-3AD203B41FA5}">
                      <a16:colId xmlns:a16="http://schemas.microsoft.com/office/drawing/2014/main" val="3979183326"/>
                    </a:ext>
                  </a:extLst>
                </a:gridCol>
                <a:gridCol w="1594883">
                  <a:extLst>
                    <a:ext uri="{9D8B030D-6E8A-4147-A177-3AD203B41FA5}">
                      <a16:colId xmlns:a16="http://schemas.microsoft.com/office/drawing/2014/main" val="543875161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594221503"/>
                    </a:ext>
                  </a:extLst>
                </a:gridCol>
                <a:gridCol w="1783329">
                  <a:extLst>
                    <a:ext uri="{9D8B030D-6E8A-4147-A177-3AD203B41FA5}">
                      <a16:colId xmlns:a16="http://schemas.microsoft.com/office/drawing/2014/main" val="1821947212"/>
                    </a:ext>
                  </a:extLst>
                </a:gridCol>
                <a:gridCol w="2117845">
                  <a:extLst>
                    <a:ext uri="{9D8B030D-6E8A-4147-A177-3AD203B41FA5}">
                      <a16:colId xmlns:a16="http://schemas.microsoft.com/office/drawing/2014/main" val="563773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Depth 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Capacity (</a:t>
                      </a:r>
                      <a:r>
                        <a:rPr lang="en-US" dirty="0" err="1"/>
                        <a:t>gpm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Expected drawdown 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Expected radius of influence 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 there other wells nearby?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Can it be permitted or needs more analysis?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923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Needs more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789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63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124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 with ripples&#10;&#10;Description automatically generated with low confidence">
            <a:extLst>
              <a:ext uri="{FF2B5EF4-FFF2-40B4-BE49-F238E27FC236}">
                <a16:creationId xmlns:a16="http://schemas.microsoft.com/office/drawing/2014/main" id="{24453A0A-5F3B-FFD6-AEB6-CF9A426C6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>
          <a:xfrm>
            <a:off x="0" y="0"/>
            <a:ext cx="12192000" cy="74260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F4F92A-520B-5A66-6859-AE6BBE14573A}"/>
              </a:ext>
            </a:extLst>
          </p:cNvPr>
          <p:cNvSpPr/>
          <p:nvPr/>
        </p:nvSpPr>
        <p:spPr>
          <a:xfrm>
            <a:off x="-102550" y="0"/>
            <a:ext cx="12294550" cy="7426036"/>
          </a:xfrm>
          <a:prstGeom prst="rect">
            <a:avLst/>
          </a:prstGeom>
          <a:solidFill>
            <a:schemeClr val="tx2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411A6-E60C-9863-8BDB-A7EC6EDCE745}"/>
              </a:ext>
            </a:extLst>
          </p:cNvPr>
          <p:cNvSpPr txBox="1"/>
          <p:nvPr/>
        </p:nvSpPr>
        <p:spPr>
          <a:xfrm>
            <a:off x="1949563" y="3237345"/>
            <a:ext cx="76484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20A551-42D9-D155-5D1A-F298EA16A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9" y="1437812"/>
            <a:ext cx="2983236" cy="14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8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581C-C40D-3E15-3EB6-832D3358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comply with Executive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8E4DB-B2B6-66FA-14AF-705C25B6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Butte Valley as example</a:t>
            </a:r>
          </a:p>
          <a:p>
            <a:r>
              <a:rPr lang="en-US" dirty="0"/>
              <a:t>Evaluate depth and capacity of wells and run model scenarios looking at hypothetical new wells with a combination of depth and capacity</a:t>
            </a:r>
          </a:p>
          <a:p>
            <a:r>
              <a:rPr lang="en-US" dirty="0"/>
              <a:t>Evaluate drawdown at the well and radius of influence</a:t>
            </a:r>
          </a:p>
          <a:p>
            <a:r>
              <a:rPr lang="en-US" dirty="0"/>
              <a:t>Next steps: </a:t>
            </a:r>
          </a:p>
          <a:p>
            <a:pPr lvl="1"/>
            <a:r>
              <a:rPr lang="en-US" dirty="0"/>
              <a:t>Develop a well inventory to include consideration of possible impact to nearby wells</a:t>
            </a:r>
          </a:p>
          <a:p>
            <a:pPr lvl="1"/>
            <a:r>
              <a:rPr lang="en-US" dirty="0"/>
              <a:t>For each zone withing the Butte valley basin, develop tables with criteria to provide preliminary guidelines</a:t>
            </a:r>
          </a:p>
          <a:p>
            <a:pPr lvl="1"/>
            <a:r>
              <a:rPr lang="en-US" dirty="0"/>
              <a:t>Same approach can be then implemented in Scott and Shasta</a:t>
            </a:r>
          </a:p>
        </p:txBody>
      </p:sp>
    </p:spTree>
    <p:extLst>
      <p:ext uri="{BB962C8B-B14F-4D97-AF65-F5344CB8AC3E}">
        <p14:creationId xmlns:p14="http://schemas.microsoft.com/office/powerpoint/2010/main" val="194851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28DC5-C597-48A6-8F00-9DED1637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Well Completion Report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D0D5-AC3E-4FB0-8099-EF5459920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Not all wells provide reports</a:t>
            </a:r>
          </a:p>
          <a:p>
            <a:r>
              <a:rPr lang="en-US" dirty="0"/>
              <a:t>Not all drillers pump test data</a:t>
            </a:r>
          </a:p>
          <a:p>
            <a:r>
              <a:rPr lang="en-US" dirty="0"/>
              <a:t>Pumping rates may be wrong</a:t>
            </a:r>
          </a:p>
          <a:p>
            <a:r>
              <a:rPr lang="en-US" dirty="0"/>
              <a:t>The best available data for an initial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11A0B-9491-4D7C-BAC5-968B245824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Only considering non-exempt wells under the Executive Order</a:t>
            </a:r>
          </a:p>
          <a:p>
            <a:pPr lvl="1"/>
            <a:r>
              <a:rPr lang="en-US" dirty="0"/>
              <a:t>Only considering wells since 1989 to gain an understanding of recent conditions</a:t>
            </a:r>
          </a:p>
        </p:txBody>
      </p:sp>
    </p:spTree>
    <p:extLst>
      <p:ext uri="{BB962C8B-B14F-4D97-AF65-F5344CB8AC3E}">
        <p14:creationId xmlns:p14="http://schemas.microsoft.com/office/powerpoint/2010/main" val="109921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41F5-AF1E-43C5-8B20-2CD49A8B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Depth of non-exempt wells in Butte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F8B55148-141B-491B-8EB3-51BD62F19B68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6172200" y="182562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ontent Placeholder 5">
                <a:extLst>
                  <a:ext uri="{FF2B5EF4-FFF2-40B4-BE49-F238E27FC236}">
                    <a16:creationId xmlns:a16="http://schemas.microsoft.com/office/drawing/2014/main" id="{F8B55148-141B-491B-8EB3-51BD62F19B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2200" y="1825625"/>
                <a:ext cx="5181600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9502A4-694F-4EBE-87C3-31F5125FF0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Total Completed Depth dataset is complete. All wells provide depth data</a:t>
            </a:r>
          </a:p>
          <a:p>
            <a:r>
              <a:rPr lang="en-US" dirty="0"/>
              <a:t>The average depth is 448 feet</a:t>
            </a:r>
          </a:p>
          <a:p>
            <a:r>
              <a:rPr lang="en-US" dirty="0"/>
              <a:t>The median depth is 400 feet (half are deeper and half are shallower)</a:t>
            </a:r>
          </a:p>
        </p:txBody>
      </p:sp>
    </p:spTree>
    <p:extLst>
      <p:ext uri="{BB962C8B-B14F-4D97-AF65-F5344CB8AC3E}">
        <p14:creationId xmlns:p14="http://schemas.microsoft.com/office/powerpoint/2010/main" val="321903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41F5-AF1E-43C5-8B20-2CD49A8B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Yield of non-exempt wells in Butte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81120B-6F75-44C5-A4A5-192541AFDB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37 out of 43 non-exempt wells provided pump test data from 1989-2024</a:t>
            </a:r>
          </a:p>
          <a:p>
            <a:r>
              <a:rPr lang="en-US" dirty="0"/>
              <a:t>The average yield is 1355 </a:t>
            </a:r>
            <a:r>
              <a:rPr lang="en-US" dirty="0" err="1"/>
              <a:t>gpm</a:t>
            </a:r>
            <a:endParaRPr lang="en-US" dirty="0"/>
          </a:p>
          <a:p>
            <a:r>
              <a:rPr lang="en-US" dirty="0"/>
              <a:t>The median yield is 1387 </a:t>
            </a:r>
            <a:r>
              <a:rPr lang="en-US" dirty="0" err="1"/>
              <a:t>gpm</a:t>
            </a:r>
            <a:r>
              <a:rPr lang="en-US" dirty="0"/>
              <a:t> (half are less and half are more)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ontent Placeholder 4">
                <a:extLst>
                  <a:ext uri="{FF2B5EF4-FFF2-40B4-BE49-F238E27FC236}">
                    <a16:creationId xmlns:a16="http://schemas.microsoft.com/office/drawing/2014/main" id="{8E10A70C-1086-4DED-B20C-E20AD23240B7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6172200" y="182562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ontent Placeholder 4">
                <a:extLst>
                  <a:ext uri="{FF2B5EF4-FFF2-40B4-BE49-F238E27FC236}">
                    <a16:creationId xmlns:a16="http://schemas.microsoft.com/office/drawing/2014/main" id="{8E10A70C-1086-4DED-B20C-E20AD2324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2200" y="1825625"/>
                <a:ext cx="5181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32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1A0B3-51DF-4EC2-A4B5-D9B702A0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138 hypothetical wells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ADBD-0200-4E30-BED3-7EEE5BC978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23 combinations of well construction</a:t>
            </a:r>
          </a:p>
          <a:p>
            <a:r>
              <a:rPr lang="en-US" dirty="0"/>
              <a:t>6 preliminary locations in and around Butte Valley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D9B7-01D3-4254-A940-64C81A41B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96257"/>
            <a:ext cx="5390274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PUMPING SCENARIOS:</a:t>
            </a:r>
          </a:p>
          <a:p>
            <a:r>
              <a:rPr lang="en-US" dirty="0"/>
              <a:t>A </a:t>
            </a:r>
            <a:r>
              <a:rPr lang="en-US" b="1" dirty="0"/>
              <a:t>variety</a:t>
            </a:r>
            <a:r>
              <a:rPr lang="en-US" dirty="0"/>
              <a:t> of pumping scenarios considered (</a:t>
            </a:r>
            <a:r>
              <a:rPr lang="en-US" b="1" dirty="0"/>
              <a:t>depth, rate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Depth: 200, 400, 600, 800, 1200 ft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Capacity: 600, 800, 1200, 1600, 2000, 2500, and 3000 </a:t>
            </a:r>
            <a:r>
              <a:rPr lang="en-US" dirty="0" err="1"/>
              <a:t>gpm</a:t>
            </a:r>
            <a:endParaRPr lang="en-US" dirty="0"/>
          </a:p>
          <a:p>
            <a:r>
              <a:rPr lang="en-US" b="1" dirty="0"/>
              <a:t>Predictions</a:t>
            </a:r>
            <a:r>
              <a:rPr lang="en-US" dirty="0"/>
              <a:t> were made by placing a </a:t>
            </a:r>
            <a:r>
              <a:rPr lang="en-US" b="1" dirty="0"/>
              <a:t>hypothetical</a:t>
            </a:r>
            <a:r>
              <a:rPr lang="en-US" dirty="0"/>
              <a:t> well within the Butte Valley Basin</a:t>
            </a:r>
          </a:p>
          <a:p>
            <a:r>
              <a:rPr lang="en-US" dirty="0"/>
              <a:t>Observing drawdown as </a:t>
            </a:r>
            <a:r>
              <a:rPr lang="en-US" b="1" dirty="0"/>
              <a:t>predicted</a:t>
            </a:r>
            <a:r>
              <a:rPr lang="en-US" dirty="0"/>
              <a:t> by the </a:t>
            </a:r>
            <a:r>
              <a:rPr lang="en-US" b="1" dirty="0"/>
              <a:t>model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3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7533-17DB-432E-9C95-E727D7C5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Well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2D276-F30C-4D1B-875E-BB20593C7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Approximate locations of non-domestic well in the Butte Valley area.</a:t>
            </a:r>
          </a:p>
          <a:p>
            <a:r>
              <a:rPr lang="en-US" dirty="0"/>
              <a:t>Circled area are where hypothetical pump tests are being calculated</a:t>
            </a:r>
          </a:p>
          <a:p>
            <a:r>
              <a:rPr lang="en-US" dirty="0"/>
              <a:t>The Executive Order allows setting limits on wells both inside and outside the SGMA basin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2C868B-BC8B-4DBF-BC98-9473979D4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5562" y="1825625"/>
            <a:ext cx="4034876" cy="43513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841206D-76C4-47ED-A1E3-844FCF76572D}"/>
              </a:ext>
            </a:extLst>
          </p:cNvPr>
          <p:cNvSpPr/>
          <p:nvPr/>
        </p:nvSpPr>
        <p:spPr>
          <a:xfrm>
            <a:off x="9214338" y="2433710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C41361-0DF0-45AD-949B-988ECE2E67DC}"/>
              </a:ext>
            </a:extLst>
          </p:cNvPr>
          <p:cNvSpPr/>
          <p:nvPr/>
        </p:nvSpPr>
        <p:spPr>
          <a:xfrm>
            <a:off x="8404274" y="2433710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21A3AE-8C71-4A34-9FB3-ABC27FF738A1}"/>
              </a:ext>
            </a:extLst>
          </p:cNvPr>
          <p:cNvSpPr/>
          <p:nvPr/>
        </p:nvSpPr>
        <p:spPr>
          <a:xfrm>
            <a:off x="9121726" y="3611553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CE5056-0870-4BB9-A5D5-DC8E149435BA}"/>
              </a:ext>
            </a:extLst>
          </p:cNvPr>
          <p:cNvSpPr/>
          <p:nvPr/>
        </p:nvSpPr>
        <p:spPr>
          <a:xfrm>
            <a:off x="7597932" y="4528548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CDC663-0E0F-4EB2-BA89-ABA8F86CCAB4}"/>
              </a:ext>
            </a:extLst>
          </p:cNvPr>
          <p:cNvSpPr/>
          <p:nvPr/>
        </p:nvSpPr>
        <p:spPr>
          <a:xfrm>
            <a:off x="8252080" y="4894258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EE7B2A-BF6F-4022-A4E9-9D32D0439553}"/>
              </a:ext>
            </a:extLst>
          </p:cNvPr>
          <p:cNvSpPr/>
          <p:nvPr/>
        </p:nvSpPr>
        <p:spPr>
          <a:xfrm>
            <a:off x="8906228" y="4511930"/>
            <a:ext cx="717452" cy="717452"/>
          </a:xfrm>
          <a:prstGeom prst="ellipse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5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7EAF-AF96-47F7-87A4-02B7735A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8869A-261F-4DE0-AB5B-235012FDD7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model has </a:t>
            </a:r>
            <a:r>
              <a:rPr lang="en-US" b="1" dirty="0"/>
              <a:t>generally good </a:t>
            </a:r>
            <a:r>
              <a:rPr lang="en-US" dirty="0"/>
              <a:t>correlation between observed and predicted groundwater levels</a:t>
            </a:r>
          </a:p>
          <a:p>
            <a:pPr>
              <a:lnSpc>
                <a:spcPct val="100000"/>
              </a:lnSpc>
            </a:pPr>
            <a:r>
              <a:rPr lang="en-US" dirty="0"/>
              <a:t>Does </a:t>
            </a:r>
            <a:r>
              <a:rPr lang="en-US" b="1" dirty="0"/>
              <a:t>not bias significantly </a:t>
            </a:r>
            <a:r>
              <a:rPr lang="en-US" dirty="0"/>
              <a:t>to</a:t>
            </a:r>
            <a:r>
              <a:rPr lang="en-US" b="1" dirty="0"/>
              <a:t> </a:t>
            </a:r>
            <a:r>
              <a:rPr lang="en-US" dirty="0"/>
              <a:t>over or under prediction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Not over or under estimating</a:t>
            </a:r>
          </a:p>
          <a:p>
            <a:pPr>
              <a:lnSpc>
                <a:spcPct val="100000"/>
              </a:lnSpc>
            </a:pPr>
            <a:r>
              <a:rPr lang="en-US" dirty="0"/>
              <a:t>Still </a:t>
            </a:r>
            <a:r>
              <a:rPr lang="en-US" b="1" dirty="0"/>
              <a:t>needs further calibration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FC1304-9A6F-4FAE-AD77-ADD57ABD11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28654"/>
            <a:ext cx="518160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4761-5345-DEBE-1910-49F4674A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1: North Well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DE5279A-718F-2D51-2237-FB8A53737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16699"/>
            <a:ext cx="5209310" cy="6741301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0A8EE5-06E5-9F7B-EE62-F9C51A1DA159}"/>
              </a:ext>
            </a:extLst>
          </p:cNvPr>
          <p:cNvSpPr txBox="1">
            <a:spLocks/>
          </p:cNvSpPr>
          <p:nvPr/>
        </p:nvSpPr>
        <p:spPr>
          <a:xfrm>
            <a:off x="625764" y="1844097"/>
            <a:ext cx="476438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08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Pumping starts in April</a:t>
            </a:r>
          </a:p>
          <a:p>
            <a:r>
              <a:rPr lang="en-US" dirty="0"/>
              <a:t>Results are presented for August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346B371-1FFB-D693-C2E2-74477E05C727}"/>
              </a:ext>
            </a:extLst>
          </p:cNvPr>
          <p:cNvSpPr/>
          <p:nvPr/>
        </p:nvSpPr>
        <p:spPr>
          <a:xfrm rot="2179256">
            <a:off x="8578600" y="1654390"/>
            <a:ext cx="355842" cy="2596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030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131718"/>
      </a:dk1>
      <a:lt1>
        <a:srgbClr val="FFFFFF"/>
      </a:lt1>
      <a:dk2>
        <a:srgbClr val="074976"/>
      </a:dk2>
      <a:lt2>
        <a:srgbClr val="E7E6E6"/>
      </a:lt2>
      <a:accent1>
        <a:srgbClr val="496196"/>
      </a:accent1>
      <a:accent2>
        <a:srgbClr val="41788E"/>
      </a:accent2>
      <a:accent3>
        <a:srgbClr val="41788E"/>
      </a:accent3>
      <a:accent4>
        <a:srgbClr val="D8DFE0"/>
      </a:accent4>
      <a:accent5>
        <a:srgbClr val="5C938F"/>
      </a:accent5>
      <a:accent6>
        <a:srgbClr val="7DAA9E"/>
      </a:accent6>
      <a:hlink>
        <a:srgbClr val="268276"/>
      </a:hlink>
      <a:folHlink>
        <a:srgbClr val="2682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9578</TotalTime>
  <Words>630</Words>
  <Application>Microsoft Office PowerPoint</Application>
  <PresentationFormat>Widescreen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Times New Roman</vt:lpstr>
      <vt:lpstr>Wingdings</vt:lpstr>
      <vt:lpstr>1_Office Theme</vt:lpstr>
      <vt:lpstr>PowerPoint Presentation</vt:lpstr>
      <vt:lpstr>Approach to comply with Executive Order</vt:lpstr>
      <vt:lpstr>DWR Well Completion Report dataset</vt:lpstr>
      <vt:lpstr>Total Depth of non-exempt wells in Butte</vt:lpstr>
      <vt:lpstr>Well Yield of non-exempt wells in Butte</vt:lpstr>
      <vt:lpstr>138 hypothetical wells</vt:lpstr>
      <vt:lpstr>Approximate Well Locations</vt:lpstr>
      <vt:lpstr>Limitations</vt:lpstr>
      <vt:lpstr>ZONE 1: North Well</vt:lpstr>
      <vt:lpstr>PowerPoint Presentation</vt:lpstr>
      <vt:lpstr>ZONE 2: Central Well</vt:lpstr>
      <vt:lpstr>PowerPoint Presentation</vt:lpstr>
      <vt:lpstr>Summary and 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wells in Butte Valley</dc:title>
  <dc:creator>Bill Rice</dc:creator>
  <cp:lastModifiedBy>Laura Foglia</cp:lastModifiedBy>
  <cp:revision>19</cp:revision>
  <dcterms:created xsi:type="dcterms:W3CDTF">2024-04-23T22:09:33Z</dcterms:created>
  <dcterms:modified xsi:type="dcterms:W3CDTF">2024-05-15T15:15:38Z</dcterms:modified>
</cp:coreProperties>
</file>